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6"/>
  </p:notesMasterIdLst>
  <p:handoutMasterIdLst>
    <p:handoutMasterId r:id="rId47"/>
  </p:handoutMasterIdLst>
  <p:sldIdLst>
    <p:sldId id="585" r:id="rId2"/>
    <p:sldId id="560" r:id="rId3"/>
    <p:sldId id="575" r:id="rId4"/>
    <p:sldId id="513" r:id="rId5"/>
    <p:sldId id="576" r:id="rId6"/>
    <p:sldId id="574" r:id="rId7"/>
    <p:sldId id="514" r:id="rId8"/>
    <p:sldId id="559" r:id="rId9"/>
    <p:sldId id="577" r:id="rId10"/>
    <p:sldId id="517" r:id="rId11"/>
    <p:sldId id="586" r:id="rId12"/>
    <p:sldId id="521" r:id="rId13"/>
    <p:sldId id="553" r:id="rId14"/>
    <p:sldId id="518" r:id="rId15"/>
    <p:sldId id="584" r:id="rId16"/>
    <p:sldId id="578" r:id="rId17"/>
    <p:sldId id="522" r:id="rId18"/>
    <p:sldId id="523" r:id="rId19"/>
    <p:sldId id="524" r:id="rId20"/>
    <p:sldId id="571" r:id="rId21"/>
    <p:sldId id="525" r:id="rId22"/>
    <p:sldId id="526" r:id="rId23"/>
    <p:sldId id="587" r:id="rId24"/>
    <p:sldId id="579" r:id="rId25"/>
    <p:sldId id="527" r:id="rId26"/>
    <p:sldId id="529" r:id="rId27"/>
    <p:sldId id="568" r:id="rId28"/>
    <p:sldId id="588" r:id="rId29"/>
    <p:sldId id="561" r:id="rId30"/>
    <p:sldId id="572" r:id="rId31"/>
    <p:sldId id="562" r:id="rId32"/>
    <p:sldId id="589" r:id="rId33"/>
    <p:sldId id="563" r:id="rId34"/>
    <p:sldId id="564" r:id="rId35"/>
    <p:sldId id="565" r:id="rId36"/>
    <p:sldId id="566" r:id="rId37"/>
    <p:sldId id="590" r:id="rId38"/>
    <p:sldId id="567" r:id="rId39"/>
    <p:sldId id="591" r:id="rId40"/>
    <p:sldId id="592" r:id="rId41"/>
    <p:sldId id="570" r:id="rId42"/>
    <p:sldId id="531" r:id="rId43"/>
    <p:sldId id="533" r:id="rId44"/>
    <p:sldId id="558" r:id="rId45"/>
  </p:sldIdLst>
  <p:sldSz cx="12192000" cy="6858000"/>
  <p:notesSz cx="7315200" cy="9601200"/>
  <p:custDataLst>
    <p:tags r:id="rId4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3" autoAdjust="0"/>
    <p:restoredTop sz="82334" autoAdjust="0"/>
  </p:normalViewPr>
  <p:slideViewPr>
    <p:cSldViewPr>
      <p:cViewPr varScale="1">
        <p:scale>
          <a:sx n="103" d="100"/>
          <a:sy n="103" d="100"/>
        </p:scale>
        <p:origin x="-104" y="-18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Auto-consistency (note</a:t>
            </a:r>
            <a:r>
              <a:rPr lang="en-US" baseline="0" dirty="0" smtClean="0"/>
              <a:t> initially nothing gets deleted/pruned since there are consistent options for all constraints for initial variable domains)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Complex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Complex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MRV </a:t>
            </a:r>
          </a:p>
          <a:p>
            <a:r>
              <a:rPr lang="en-US" baseline="0" dirty="0" smtClean="0"/>
              <a:t>Filtering = Forward Checking</a:t>
            </a:r>
          </a:p>
          <a:p>
            <a:endParaRPr lang="en-US" baseline="0" dirty="0" smtClean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 smtClean="0"/>
          </a:p>
          <a:p>
            <a:r>
              <a:rPr lang="en-US" baseline="0" dirty="0" smtClean="0"/>
              <a:t>Note: need a bigger problem to illustrate relevance of </a:t>
            </a:r>
            <a:r>
              <a:rPr lang="en-US" baseline="0" dirty="0" err="1" smtClean="0"/>
              <a:t>backtracking+AC+MRV+MCV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test has structure, it ‘s more like a manual describing a</a:t>
            </a:r>
            <a:r>
              <a:rPr lang="en-US" baseline="0" dirty="0" smtClean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Demo: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</a:t>
            </a:r>
            <a:r>
              <a:rPr lang="en-US" baseline="0" dirty="0" err="1" smtClean="0"/>
              <a:t>constraint.jar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constraint.exe</a:t>
            </a:r>
            <a:r>
              <a:rPr lang="en-US" baseline="0" dirty="0" smtClean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 is just showing the n-queens applet as</a:t>
            </a:r>
            <a:r>
              <a:rPr lang="en-US" baseline="0" dirty="0" smtClean="0"/>
              <a:t> illustration of constraint graph, but later in lecture we’ll interact with the applet.</a:t>
            </a:r>
          </a:p>
          <a:p>
            <a:r>
              <a:rPr lang="en-US" dirty="0" err="1" smtClean="0"/>
              <a:t>aispace.org</a:t>
            </a:r>
            <a:r>
              <a:rPr lang="en-US" dirty="0" smtClean="0"/>
              <a:t> will have the latest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the n-queens demo is used later as a demo; at this stage in lecture</a:t>
            </a:r>
            <a:r>
              <a:rPr lang="en-US" baseline="0" dirty="0" smtClean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12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Naïve Search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None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image" Target="../media/image33.wmf"/><Relationship Id="rId9" Type="http://schemas.openxmlformats.org/officeDocument/2006/relationships/image" Target="../media/image34.wmf"/><Relationship Id="rId10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4" Type="http://schemas.openxmlformats.org/officeDocument/2006/relationships/image" Target="../media/image57.wmf"/><Relationship Id="rId5" Type="http://schemas.openxmlformats.org/officeDocument/2006/relationships/image" Target="../media/image58.wmf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8.wmf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20" Type="http://schemas.openxmlformats.org/officeDocument/2006/relationships/image" Target="../media/image30.png"/><Relationship Id="rId10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1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CSE 511A: Introduction to Artificial </a:t>
            </a:r>
            <a:r>
              <a:rPr lang="en-US" dirty="0" smtClean="0"/>
              <a:t>Intelligence</a:t>
            </a:r>
            <a:br>
              <a:rPr lang="en-US" dirty="0" smtClean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 smtClean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Instructor: Roman Garnett</a:t>
            </a:r>
            <a:endParaRPr lang="en-US" sz="2400" dirty="0" smtClean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Washington University in St. </a:t>
            </a:r>
            <a:r>
              <a:rPr lang="en-US" sz="2400" dirty="0" smtClean="0">
                <a:latin typeface="Calibri"/>
                <a:cs typeface="Calibri"/>
              </a:rPr>
              <a:t>Louis</a:t>
            </a:r>
            <a:endParaRPr lang="en-US" sz="2400" dirty="0" smtClean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5029200" y="6400801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) -- 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-queens]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Demo N-Queens</a:t>
            </a:r>
            <a:endParaRPr lang="en-US" dirty="0"/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1600200"/>
            <a:ext cx="50292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8991600" y="3657600"/>
            <a:ext cx="762000" cy="609600"/>
            <a:chOff x="1296" y="2736"/>
            <a:chExt cx="480" cy="528"/>
          </a:xfrm>
        </p:grpSpPr>
        <p:sp>
          <p:nvSpPr>
            <p:cNvPr id="13322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8" name="Line 9"/>
          <p:cNvSpPr>
            <a:spLocks noChangeShapeType="1"/>
          </p:cNvSpPr>
          <p:nvPr/>
        </p:nvSpPr>
        <p:spPr bwMode="auto">
          <a:xfrm flipH="1" flipV="1">
            <a:off x="7543800" y="2286000"/>
            <a:ext cx="1447800" cy="152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19" name="Line 10"/>
          <p:cNvSpPr>
            <a:spLocks noChangeShapeType="1"/>
          </p:cNvSpPr>
          <p:nvPr/>
        </p:nvSpPr>
        <p:spPr bwMode="auto">
          <a:xfrm flipV="1">
            <a:off x="9677400" y="2819400"/>
            <a:ext cx="10668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20" name="Text Box 11"/>
          <p:cNvSpPr txBox="1">
            <a:spLocks noChangeArrowheads="1"/>
          </p:cNvSpPr>
          <p:nvPr/>
        </p:nvSpPr>
        <p:spPr bwMode="auto">
          <a:xfrm>
            <a:off x="9906000" y="3778251"/>
            <a:ext cx="533400" cy="6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090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Varieties of CSPs and Constraints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CSPs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coloring --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Coloring -- DFS</a:t>
            </a:r>
            <a:endParaRPr lang="en-US" dirty="0"/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coloring -- backtracking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Coloring – Backtracking</a:t>
            </a:r>
            <a:endParaRPr lang="en-US" dirty="0"/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forward checking]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Forward Checking</a:t>
            </a:r>
            <a:endParaRPr lang="en-US" sz="3600" dirty="0"/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) -- 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-queens]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Arc Consistency – CSP Applet – n Queens</a:t>
            </a:r>
            <a:endParaRPr lang="en-US" sz="4000" dirty="0"/>
          </a:p>
        </p:txBody>
      </p:sp>
      <p:pic>
        <p:nvPicPr>
          <p:cNvPr id="3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538" y="1143000"/>
            <a:ext cx="8416925" cy="5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After enforcing arc consistency:</a:t>
            </a:r>
          </a:p>
          <a:p>
            <a:pPr lvl="1" eaLnBrk="1" hangingPunct="1"/>
            <a:r>
              <a:rPr lang="en-US" dirty="0" smtClean="0"/>
              <a:t>Can have one solution left</a:t>
            </a:r>
          </a:p>
          <a:p>
            <a:pPr lvl="1" eaLnBrk="1" hangingPunct="1"/>
            <a:r>
              <a:rPr lang="en-US" dirty="0" smtClean="0"/>
              <a:t>Can have multiple solutions left</a:t>
            </a:r>
          </a:p>
          <a:p>
            <a:pPr lvl="1" eaLnBrk="1" hangingPunct="1"/>
            <a:r>
              <a:rPr lang="en-US" dirty="0" smtClean="0"/>
              <a:t>Can have no solutions left (and not know it)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arc consistency]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forward checking]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Forward Checking – Complex Graph</a:t>
            </a:r>
            <a:endParaRPr lang="en-US" sz="3600" dirty="0"/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Arc Consistency – Complex Graph</a:t>
            </a:r>
            <a:endParaRPr lang="en-US" sz="3600" dirty="0"/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Demo: Coloring -- Backtracking + Forward Checking + Ordering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Formulation 1:</a:t>
            </a:r>
          </a:p>
          <a:p>
            <a:pPr lvl="1" eaLnBrk="1" hangingPunct="1"/>
            <a:r>
              <a:rPr lang="en-US" dirty="0" smtClean="0"/>
              <a:t>Variables:</a:t>
            </a:r>
          </a:p>
          <a:p>
            <a:pPr lvl="1" eaLnBrk="1" hangingPunct="1"/>
            <a:r>
              <a:rPr lang="en-US" dirty="0" smtClean="0"/>
              <a:t>Domains:</a:t>
            </a:r>
          </a:p>
          <a:p>
            <a:pPr lvl="1" eaLnBrk="1" hangingPunct="1"/>
            <a:r>
              <a:rPr lang="en-US" dirty="0" smtClean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Formulation 2:</a:t>
            </a:r>
          </a:p>
          <a:p>
            <a:pPr lvl="1" eaLnBrk="1" hangingPunct="1"/>
            <a:r>
              <a:rPr lang="en-US" dirty="0" smtClean="0"/>
              <a:t>Variables:</a:t>
            </a:r>
          </a:p>
          <a:p>
            <a:pPr lvl="4"/>
            <a:endParaRPr lang="en-US" dirty="0" smtClean="0"/>
          </a:p>
          <a:p>
            <a:pPr lvl="1" eaLnBrk="1" hangingPunct="1"/>
            <a:r>
              <a:rPr lang="en-US" dirty="0" smtClean="0"/>
              <a:t>Domains:</a:t>
            </a:r>
          </a:p>
          <a:p>
            <a:pPr lvl="4"/>
            <a:endParaRPr lang="en-US" dirty="0" smtClean="0"/>
          </a:p>
          <a:p>
            <a:pPr lvl="1" eaLnBrk="1" hangingPunct="1"/>
            <a:r>
              <a:rPr lang="en-US" dirty="0" smtClean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33747</TotalTime>
  <Words>1922</Words>
  <Application>Microsoft Macintosh PowerPoint</Application>
  <PresentationFormat>Custom</PresentationFormat>
  <Paragraphs>400</Paragraphs>
  <Slides>44</Slides>
  <Notes>13</Notes>
  <HiddenSlides>1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dan-berkeley-nlp-v1</vt:lpstr>
      <vt:lpstr>CSE 511A: Introduction to Artificial Intelligence </vt:lpstr>
      <vt:lpstr>What is Search For?</vt:lpstr>
      <vt:lpstr>Constraint Satisfaction Problems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Screenshot of Demo N-Queens</vt:lpstr>
      <vt:lpstr>Example: Cryptarithmetic</vt:lpstr>
      <vt:lpstr>Example: Sudoku</vt:lpstr>
      <vt:lpstr>Example: The Waltz Algorithm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Video of Demo Arc Consistency – CSP Applet – n Queens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Ordering</vt:lpstr>
      <vt:lpstr>Ordering: Minimum Remaining Values</vt:lpstr>
      <vt:lpstr>Ordering: Least Constraining Value</vt:lpstr>
      <vt:lpstr>Demo: Coloring -- Backtracking + Forward Checking + Ordering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Roman Garnett</cp:lastModifiedBy>
  <cp:revision>2144</cp:revision>
  <cp:lastPrinted>2014-01-30T19:57:00Z</cp:lastPrinted>
  <dcterms:created xsi:type="dcterms:W3CDTF">2004-08-27T04:16:05Z</dcterms:created>
  <dcterms:modified xsi:type="dcterms:W3CDTF">2015-09-07T23:19:05Z</dcterms:modified>
</cp:coreProperties>
</file>